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2" r:id="rId8"/>
    <p:sldId id="260" r:id="rId9"/>
    <p:sldId id="264" r:id="rId10"/>
    <p:sldId id="261" r:id="rId11"/>
    <p:sldId id="263" r:id="rId12"/>
    <p:sldId id="267" r:id="rId13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868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ca-batiment.or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88CFF1-A4FA-314C-8E00-3815BD43C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398069"/>
            <a:ext cx="8915399" cy="1207479"/>
          </a:xfrm>
        </p:spPr>
        <p:txBody>
          <a:bodyPr/>
          <a:lstStyle/>
          <a:p>
            <a:r>
              <a:rPr lang="fr-FR" dirty="0"/>
              <a:t>La REP PMCB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49690E2-7F4F-8363-2334-CB53C838A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2" y="2865858"/>
            <a:ext cx="8915399" cy="1126283"/>
          </a:xfrm>
        </p:spPr>
        <p:txBody>
          <a:bodyPr>
            <a:normAutofit/>
          </a:bodyPr>
          <a:lstStyle/>
          <a:p>
            <a:r>
              <a:rPr lang="fr-FR" sz="3200" dirty="0"/>
              <a:t>Avancement de la démarche à la date du 27 juin 2023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21A726-1F99-30FC-0A35-ED26F7B57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669" y="4404850"/>
            <a:ext cx="3350343" cy="1386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737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C79D7C-4EB5-693F-A564-C385ACD5A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L’éco contribution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D574F6-FB1A-4874-5620-21E41BA71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5464" y="1540189"/>
            <a:ext cx="8915400" cy="3777622"/>
          </a:xfrm>
        </p:spPr>
        <p:txBody>
          <a:bodyPr>
            <a:normAutofit/>
          </a:bodyPr>
          <a:lstStyle/>
          <a:p>
            <a:r>
              <a:rPr lang="fr-FR" sz="2000" dirty="0"/>
              <a:t>Depuis le 1</a:t>
            </a:r>
            <a:r>
              <a:rPr lang="fr-FR" sz="2000" baseline="30000" dirty="0"/>
              <a:t>er</a:t>
            </a:r>
            <a:r>
              <a:rPr lang="fr-FR" sz="2000" dirty="0"/>
              <a:t> mai les entreprises du bâtiment doivent payer une éco contribution lors de l’achat des produits et matériaux de construction chez les distributeurs (mention sur la facture du distributeur !),</a:t>
            </a:r>
          </a:p>
          <a:p>
            <a:r>
              <a:rPr lang="fr-FR" sz="2000" dirty="0"/>
              <a:t>Les entreprises doivent prendre en compte l’</a:t>
            </a:r>
            <a:r>
              <a:rPr lang="fr-FR" sz="2000" dirty="0" err="1"/>
              <a:t>éco-contribution</a:t>
            </a:r>
            <a:r>
              <a:rPr lang="fr-FR" sz="2000" dirty="0"/>
              <a:t> dans leurs devis,</a:t>
            </a:r>
          </a:p>
          <a:p>
            <a:r>
              <a:rPr lang="fr-FR" sz="2000" dirty="0"/>
              <a:t>La CAPEB  a obtenu que les entreprises soient dispensées de noter dans leurs devis le détail de toutes les éco contributions</a:t>
            </a:r>
          </a:p>
        </p:txBody>
      </p:sp>
    </p:spTree>
    <p:extLst>
      <p:ext uri="{BB962C8B-B14F-4D97-AF65-F5344CB8AC3E}">
        <p14:creationId xmlns:p14="http://schemas.microsoft.com/office/powerpoint/2010/main" val="4174689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8450EE-BC4C-AA43-EF4F-22896809F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300" y="214270"/>
            <a:ext cx="3473577" cy="819679"/>
          </a:xfrm>
        </p:spPr>
        <p:txBody>
          <a:bodyPr/>
          <a:lstStyle/>
          <a:p>
            <a:r>
              <a:rPr lang="fr-FR" dirty="0"/>
              <a:t>En résumé :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251C83-BDA7-1FBC-8E20-D2341E2CA858}"/>
              </a:ext>
            </a:extLst>
          </p:cNvPr>
          <p:cNvSpPr txBox="1"/>
          <p:nvPr/>
        </p:nvSpPr>
        <p:spPr>
          <a:xfrm>
            <a:off x="5342243" y="6233890"/>
            <a:ext cx="6410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La CAPEB vous représente sur ces points !!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33AFCBB-9F6D-9E5D-B0C1-C043AF1F9FE4}"/>
              </a:ext>
            </a:extLst>
          </p:cNvPr>
          <p:cNvSpPr txBox="1">
            <a:spLocks/>
          </p:cNvSpPr>
          <p:nvPr/>
        </p:nvSpPr>
        <p:spPr>
          <a:xfrm>
            <a:off x="1995080" y="1028844"/>
            <a:ext cx="10354236" cy="50952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b="1" kern="1200">
                <a:solidFill>
                  <a:srgbClr val="A6A6A6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tabLst/>
              <a:defRPr sz="2700" b="1" kern="1200">
                <a:solidFill>
                  <a:srgbClr val="F04035"/>
                </a:solidFill>
                <a:latin typeface="+mn-lt"/>
                <a:ea typeface="+mn-ea"/>
                <a:cs typeface="+mn-cs"/>
              </a:defRPr>
            </a:lvl2pPr>
            <a:lvl3pPr marL="187325" indent="-1873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04035"/>
              </a:buClr>
              <a:buSzPct val="120000"/>
              <a:buFont typeface="Wingdings" charset="2"/>
              <a:buChar char="§"/>
              <a:tabLst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1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1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u="sng" dirty="0">
                <a:solidFill>
                  <a:schemeClr val="tx1"/>
                </a:solidFill>
                <a:latin typeface="Abadi" panose="020B0604020104020204" pitchFamily="34" charset="0"/>
              </a:rPr>
              <a:t>Des points positifs pour les entreprises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- de nombreux points de collecte, mais en 2026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- récompense de l’effort de tri (reprise sans frais) 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- possibilité de collecte en entreprise et sur chantiers de plus de 50 m</a:t>
            </a:r>
            <a:r>
              <a:rPr lang="fr-FR" sz="1800" baseline="30000" dirty="0">
                <a:solidFill>
                  <a:schemeClr val="tx1"/>
                </a:solidFill>
                <a:latin typeface="Abadi" panose="020B0604020104020204" pitchFamily="34" charset="0"/>
              </a:rPr>
              <a:t>3</a:t>
            </a:r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 </a:t>
            </a:r>
          </a:p>
          <a:p>
            <a:r>
              <a:rPr lang="fr-FR" sz="1800" u="sng" dirty="0">
                <a:solidFill>
                  <a:schemeClr val="tx1"/>
                </a:solidFill>
                <a:latin typeface="Abadi" panose="020B0604020104020204" pitchFamily="34" charset="0"/>
              </a:rPr>
              <a:t>Des interrogations </a:t>
            </a:r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: 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- sur les niveaux de tri par exemple  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- ou sur la reprise sans frais des déchets sans filière de recyclage  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Des</a:t>
            </a:r>
            <a:r>
              <a:rPr lang="fr-FR" sz="1800" u="sng" dirty="0">
                <a:solidFill>
                  <a:schemeClr val="tx1"/>
                </a:solidFill>
                <a:latin typeface="Abadi" panose="020B0604020104020204" pitchFamily="34" charset="0"/>
              </a:rPr>
              <a:t> difficultés potentielles </a:t>
            </a:r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: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. déchets d’emballages qui doivent être séparés des déchets du bâtiment (hors REP)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. déchets de démolition (en mélange) : pas de reprise dans tous les points de collecte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. La PROGRESSIVITE : implique que les entreprises paient des </a:t>
            </a:r>
            <a:r>
              <a:rPr lang="fr-FR" sz="1800" dirty="0" err="1">
                <a:solidFill>
                  <a:schemeClr val="tx1"/>
                </a:solidFill>
                <a:latin typeface="Abadi" panose="020B0604020104020204" pitchFamily="34" charset="0"/>
              </a:rPr>
              <a:t>éco-contributions</a:t>
            </a:r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 sans bénéficier</a:t>
            </a:r>
          </a:p>
          <a:p>
            <a:r>
              <a:rPr lang="fr-FR" sz="1800" dirty="0">
                <a:solidFill>
                  <a:schemeClr val="tx1"/>
                </a:solidFill>
                <a:latin typeface="Abadi" panose="020B0604020104020204" pitchFamily="34" charset="0"/>
              </a:rPr>
              <a:t>	 de la totalité des services de collecte </a:t>
            </a:r>
          </a:p>
          <a:p>
            <a:endParaRPr lang="fr-FR" sz="18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8" name="Picture 4" descr="Photo 1/2">
            <a:extLst>
              <a:ext uri="{FF2B5EF4-FFF2-40B4-BE49-F238E27FC236}">
                <a16:creationId xmlns:a16="http://schemas.microsoft.com/office/drawing/2014/main" id="{D7BF91DF-C7E9-7484-B175-9DA19FE31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98" y="1472858"/>
            <a:ext cx="837161" cy="85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574 Smiley Point D'interrogation Imágenes y Fotos - 123RF">
            <a:extLst>
              <a:ext uri="{FF2B5EF4-FFF2-40B4-BE49-F238E27FC236}">
                <a16:creationId xmlns:a16="http://schemas.microsoft.com/office/drawing/2014/main" id="{C368CA30-C598-B051-2341-E7817368F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2" t="3633" r="9229"/>
          <a:stretch/>
        </p:blipFill>
        <p:spPr bwMode="auto">
          <a:xfrm>
            <a:off x="9586533" y="2805062"/>
            <a:ext cx="902650" cy="111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Triste emoji isolé sur fond blanc, émoticône déprimé rendu 3D 171022608">
            <a:extLst>
              <a:ext uri="{FF2B5EF4-FFF2-40B4-BE49-F238E27FC236}">
                <a16:creationId xmlns:a16="http://schemas.microsoft.com/office/drawing/2014/main" id="{1E8B722B-CA83-3309-65C5-42EDF3680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3"/>
          <a:stretch/>
        </p:blipFill>
        <p:spPr bwMode="auto">
          <a:xfrm>
            <a:off x="9565782" y="5403381"/>
            <a:ext cx="923401" cy="85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098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ACA5BC-8D97-6B0A-4B47-83064CBBC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5090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en savoir plus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733DD0-66F6-7EF4-C666-EC350C87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574" y="1461061"/>
            <a:ext cx="2861187" cy="286695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2F59FB4-DF69-6E6C-3C53-23C4189E0481}"/>
              </a:ext>
            </a:extLst>
          </p:cNvPr>
          <p:cNvSpPr txBox="1"/>
          <p:nvPr/>
        </p:nvSpPr>
        <p:spPr>
          <a:xfrm>
            <a:off x="3279288" y="2228671"/>
            <a:ext cx="3662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Site internet d’informations CAPEB sur la REP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ACEB938-1695-5F4D-4F2E-56F50634373B}"/>
              </a:ext>
            </a:extLst>
          </p:cNvPr>
          <p:cNvSpPr txBox="1"/>
          <p:nvPr/>
        </p:nvSpPr>
        <p:spPr>
          <a:xfrm>
            <a:off x="3279288" y="4737322"/>
            <a:ext cx="588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Une réunion d’information avec des représentants des Eco-organismes vous sera proposée en octobre. </a:t>
            </a:r>
          </a:p>
        </p:txBody>
      </p:sp>
    </p:spTree>
    <p:extLst>
      <p:ext uri="{BB962C8B-B14F-4D97-AF65-F5344CB8AC3E}">
        <p14:creationId xmlns:p14="http://schemas.microsoft.com/office/powerpoint/2010/main" val="24656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D7AE6C-E3A2-7220-85FC-483CCB9F9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/>
              <a:t>Qu’est-ce que la REP ?</a:t>
            </a:r>
            <a:br>
              <a:rPr lang="fr-FR" sz="4400" dirty="0"/>
            </a:br>
            <a:r>
              <a:rPr lang="fr-FR" sz="2400" dirty="0"/>
              <a:t>(Responsabilité élargie des producteurs)</a:t>
            </a:r>
            <a:endParaRPr lang="fr-FR" sz="4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DC0033-EF10-50A2-BB80-ECE2E670A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Application du principe pollueur payeur, le payeur étant le fabricant ou le metteur sur le marché, </a:t>
            </a:r>
          </a:p>
          <a:p>
            <a:r>
              <a:rPr lang="fr-FR" dirty="0"/>
              <a:t>Les producteurs financent la fin de vie des produits et matériaux dès leur mise sur le marché</a:t>
            </a:r>
          </a:p>
          <a:p>
            <a:r>
              <a:rPr lang="fr-FR" dirty="0"/>
              <a:t>Ils versent  une </a:t>
            </a:r>
            <a:r>
              <a:rPr lang="fr-FR" dirty="0" err="1"/>
              <a:t>éco-contribution</a:t>
            </a:r>
            <a:r>
              <a:rPr lang="fr-FR" dirty="0"/>
              <a:t> à un éco-organisme qui va prendre en charge la collecte et la valorisation des déchets,</a:t>
            </a:r>
          </a:p>
          <a:p>
            <a:r>
              <a:rPr lang="fr-FR" dirty="0"/>
              <a:t>Les éco-organismes agréés par l’Etat sont au nombre de 4 : </a:t>
            </a:r>
            <a:r>
              <a:rPr lang="fr-FR" dirty="0" err="1"/>
              <a:t>Valobat</a:t>
            </a:r>
            <a:r>
              <a:rPr lang="fr-FR" dirty="0"/>
              <a:t>, </a:t>
            </a:r>
            <a:r>
              <a:rPr lang="fr-FR" dirty="0" err="1"/>
              <a:t>Ecomaison</a:t>
            </a:r>
            <a:r>
              <a:rPr lang="fr-FR" dirty="0"/>
              <a:t> (ex Eco-mobilier), </a:t>
            </a:r>
            <a:r>
              <a:rPr lang="fr-FR" dirty="0" err="1"/>
              <a:t>Valdelia</a:t>
            </a:r>
            <a:r>
              <a:rPr lang="fr-FR" dirty="0"/>
              <a:t> et </a:t>
            </a:r>
            <a:r>
              <a:rPr lang="fr-FR" dirty="0" err="1"/>
              <a:t>Ecominero</a:t>
            </a:r>
            <a:r>
              <a:rPr lang="fr-FR" dirty="0"/>
              <a:t>,</a:t>
            </a:r>
          </a:p>
          <a:p>
            <a:r>
              <a:rPr lang="fr-FR" dirty="0"/>
              <a:t>L’OCAB est un organisme coordonnateur entre les 4 </a:t>
            </a:r>
            <a:r>
              <a:rPr lang="fr-FR" dirty="0" err="1"/>
              <a:t>eco</a:t>
            </a:r>
            <a:r>
              <a:rPr lang="fr-FR" dirty="0"/>
              <a:t>-organismes, Il a créé un comité technique opérationnel dans lequel la CAPEB est représentée, </a:t>
            </a:r>
          </a:p>
        </p:txBody>
      </p:sp>
    </p:spTree>
    <p:extLst>
      <p:ext uri="{BB962C8B-B14F-4D97-AF65-F5344CB8AC3E}">
        <p14:creationId xmlns:p14="http://schemas.microsoft.com/office/powerpoint/2010/main" val="4047444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EB2DC-C3CF-5943-F94D-1A4E225BF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va financer la REP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752047-E52E-EAD5-94C5-8FCD1463F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443789"/>
            <a:ext cx="9230611" cy="4467433"/>
          </a:xfrm>
        </p:spPr>
        <p:txBody>
          <a:bodyPr/>
          <a:lstStyle/>
          <a:p>
            <a:r>
              <a:rPr lang="fr-FR" sz="2000" dirty="0"/>
              <a:t>Un maillage territorial de points de collecte des déchets du bâtiment tous les 10km (ou 20km en zones rurales)</a:t>
            </a:r>
          </a:p>
          <a:p>
            <a:r>
              <a:rPr lang="fr-FR" sz="2000" dirty="0"/>
              <a:t>La reprise sans frais des déchets triés à condition que : </a:t>
            </a:r>
          </a:p>
          <a:p>
            <a:pPr lvl="1"/>
            <a:r>
              <a:rPr lang="fr-FR" sz="1800" dirty="0"/>
              <a:t>Apportés dans un point de collecte conventionné</a:t>
            </a:r>
          </a:p>
          <a:p>
            <a:pPr lvl="1"/>
            <a:r>
              <a:rPr lang="fr-FR" sz="1800" dirty="0"/>
              <a:t>Collectés par les gestionnaires de déchets directement dans les entreprises (conditions de volume !)</a:t>
            </a:r>
          </a:p>
          <a:p>
            <a:pPr lvl="1"/>
            <a:r>
              <a:rPr lang="fr-FR" sz="1800" dirty="0"/>
              <a:t>Collectés sur de gros chantiers à partir de 2024 (+ de 50 m3 de déchets),</a:t>
            </a:r>
          </a:p>
          <a:p>
            <a:r>
              <a:rPr lang="fr-FR" sz="2000" dirty="0"/>
              <a:t>La traçabilité des déchets à travers un bordereau</a:t>
            </a:r>
          </a:p>
          <a:p>
            <a:r>
              <a:rPr lang="fr-FR" sz="2000" dirty="0"/>
              <a:t>Une participation à l’enlèvement de dépôts sauvages à partir de 2024 sur demande des collectivités,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0718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3305D-C8D9-333B-3603-15F26AABC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va financer la REP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56FE21-C27F-6F0C-AD26-0A3B9B4EB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9483" y="1705857"/>
            <a:ext cx="8599898" cy="3446285"/>
          </a:xfrm>
        </p:spPr>
        <p:txBody>
          <a:bodyPr>
            <a:normAutofit/>
          </a:bodyPr>
          <a:lstStyle/>
          <a:p>
            <a:r>
              <a:rPr lang="fr-FR" sz="2400" dirty="0"/>
              <a:t>Producteur = Producteur de matériaux de construction. Les entreprises qui importent directement des produits de l’étranger seront considérées comme des producteurs !</a:t>
            </a:r>
          </a:p>
          <a:p>
            <a:endParaRPr lang="fr-FR" sz="2400" dirty="0"/>
          </a:p>
          <a:p>
            <a:r>
              <a:rPr lang="fr-FR" sz="2400" dirty="0"/>
              <a:t>Malgré le lobbying de la CAPEB les fabricants de fenêtres, portes-fenêtres, portes de garage, portails en bois et en métal sont concernés.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22800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3E675-B3EC-FEB9-3E4A-A7FB4989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822" y="523051"/>
            <a:ext cx="8911687" cy="772071"/>
          </a:xfrm>
        </p:spPr>
        <p:txBody>
          <a:bodyPr/>
          <a:lstStyle/>
          <a:p>
            <a:r>
              <a:rPr lang="fr-FR" dirty="0"/>
              <a:t>Etes-vous metteur sur le marché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2F547D-24F5-CB94-0B90-299DFB37B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748" y="1489704"/>
            <a:ext cx="10299769" cy="25316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87CF2F-01AF-1CAA-36A9-DD43725F8666}"/>
              </a:ext>
            </a:extLst>
          </p:cNvPr>
          <p:cNvSpPr txBox="1"/>
          <p:nvPr/>
        </p:nvSpPr>
        <p:spPr>
          <a:xfrm>
            <a:off x="4414683" y="4706576"/>
            <a:ext cx="68727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Les producteurs doivent adhérer à un éco-organisme. </a:t>
            </a:r>
          </a:p>
        </p:txBody>
      </p:sp>
    </p:spTree>
    <p:extLst>
      <p:ext uri="{BB962C8B-B14F-4D97-AF65-F5344CB8AC3E}">
        <p14:creationId xmlns:p14="http://schemas.microsoft.com/office/powerpoint/2010/main" val="3267923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7C5F7B4-F093-E7BE-7089-DA40668CD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521807"/>
              </p:ext>
            </p:extLst>
          </p:nvPr>
        </p:nvGraphicFramePr>
        <p:xfrm>
          <a:off x="2041259" y="186321"/>
          <a:ext cx="9704440" cy="568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6110">
                  <a:extLst>
                    <a:ext uri="{9D8B030D-6E8A-4147-A177-3AD203B41FA5}">
                      <a16:colId xmlns:a16="http://schemas.microsoft.com/office/drawing/2014/main" val="1443523358"/>
                    </a:ext>
                  </a:extLst>
                </a:gridCol>
                <a:gridCol w="2426110">
                  <a:extLst>
                    <a:ext uri="{9D8B030D-6E8A-4147-A177-3AD203B41FA5}">
                      <a16:colId xmlns:a16="http://schemas.microsoft.com/office/drawing/2014/main" val="2492800240"/>
                    </a:ext>
                  </a:extLst>
                </a:gridCol>
                <a:gridCol w="2426110">
                  <a:extLst>
                    <a:ext uri="{9D8B030D-6E8A-4147-A177-3AD203B41FA5}">
                      <a16:colId xmlns:a16="http://schemas.microsoft.com/office/drawing/2014/main" val="401498336"/>
                    </a:ext>
                  </a:extLst>
                </a:gridCol>
                <a:gridCol w="2426110">
                  <a:extLst>
                    <a:ext uri="{9D8B030D-6E8A-4147-A177-3AD203B41FA5}">
                      <a16:colId xmlns:a16="http://schemas.microsoft.com/office/drawing/2014/main" val="1697286439"/>
                    </a:ext>
                  </a:extLst>
                </a:gridCol>
              </a:tblGrid>
              <a:tr h="164935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Pratiques des entreprises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Adhésion à un éco-organisme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Accès à n’importe quel point de collecte de la REP</a:t>
                      </a:r>
                    </a:p>
                    <a:p>
                      <a:pPr algn="ctr"/>
                      <a:r>
                        <a:rPr lang="fr-FR" dirty="0"/>
                        <a:t>(oca-batiment.org)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Bénéficie de la reprise sans frais des déchets triés*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370548"/>
                  </a:ext>
                </a:extLst>
              </a:tr>
              <a:tr h="1030849">
                <a:tc>
                  <a:txBody>
                    <a:bodyPr/>
                    <a:lstStyle/>
                    <a:p>
                      <a:r>
                        <a:rPr lang="fr-FR" dirty="0"/>
                        <a:t>Achètent des matériaux et les posent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214821"/>
                  </a:ext>
                </a:extLst>
              </a:tr>
              <a:tr h="1663224">
                <a:tc>
                  <a:txBody>
                    <a:bodyPr/>
                    <a:lstStyle/>
                    <a:p>
                      <a:r>
                        <a:rPr lang="fr-FR" dirty="0"/>
                        <a:t>Achètent des matières premières et fabriquent des produits pour les vendre/poser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33672"/>
                  </a:ext>
                </a:extLst>
              </a:tr>
              <a:tr h="1340104">
                <a:tc>
                  <a:txBody>
                    <a:bodyPr/>
                    <a:lstStyle/>
                    <a:p>
                      <a:r>
                        <a:rPr lang="fr-FR" dirty="0"/>
                        <a:t>Importent des matériaux de construction et les posent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60431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9919FF1-710D-ED7A-A2AF-6E686BA2B703}"/>
              </a:ext>
            </a:extLst>
          </p:cNvPr>
          <p:cNvSpPr txBox="1"/>
          <p:nvPr/>
        </p:nvSpPr>
        <p:spPr>
          <a:xfrm>
            <a:off x="7561693" y="6014400"/>
            <a:ext cx="4710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 En fonction des conditions d’accès</a:t>
            </a:r>
          </a:p>
        </p:txBody>
      </p:sp>
    </p:spTree>
    <p:extLst>
      <p:ext uri="{BB962C8B-B14F-4D97-AF65-F5344CB8AC3E}">
        <p14:creationId xmlns:p14="http://schemas.microsoft.com/office/powerpoint/2010/main" val="312465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CB914F6-BA1F-BD63-657D-2CA7D1E78C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8602036"/>
              </p:ext>
            </p:extLst>
          </p:nvPr>
        </p:nvGraphicFramePr>
        <p:xfrm>
          <a:off x="1553496" y="754565"/>
          <a:ext cx="10131260" cy="568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0617">
                  <a:extLst>
                    <a:ext uri="{9D8B030D-6E8A-4147-A177-3AD203B41FA5}">
                      <a16:colId xmlns:a16="http://schemas.microsoft.com/office/drawing/2014/main" val="1067332087"/>
                    </a:ext>
                  </a:extLst>
                </a:gridCol>
                <a:gridCol w="1125183">
                  <a:extLst>
                    <a:ext uri="{9D8B030D-6E8A-4147-A177-3AD203B41FA5}">
                      <a16:colId xmlns:a16="http://schemas.microsoft.com/office/drawing/2014/main" val="570367509"/>
                    </a:ext>
                  </a:extLst>
                </a:gridCol>
                <a:gridCol w="1185599">
                  <a:extLst>
                    <a:ext uri="{9D8B030D-6E8A-4147-A177-3AD203B41FA5}">
                      <a16:colId xmlns:a16="http://schemas.microsoft.com/office/drawing/2014/main" val="693972653"/>
                    </a:ext>
                  </a:extLst>
                </a:gridCol>
                <a:gridCol w="3588970">
                  <a:extLst>
                    <a:ext uri="{9D8B030D-6E8A-4147-A177-3AD203B41FA5}">
                      <a16:colId xmlns:a16="http://schemas.microsoft.com/office/drawing/2014/main" val="3878903736"/>
                    </a:ext>
                  </a:extLst>
                </a:gridCol>
                <a:gridCol w="1740699">
                  <a:extLst>
                    <a:ext uri="{9D8B030D-6E8A-4147-A177-3AD203B41FA5}">
                      <a16:colId xmlns:a16="http://schemas.microsoft.com/office/drawing/2014/main" val="630082365"/>
                    </a:ext>
                  </a:extLst>
                </a:gridCol>
                <a:gridCol w="1103290">
                  <a:extLst>
                    <a:ext uri="{9D8B030D-6E8A-4147-A177-3AD203B41FA5}">
                      <a16:colId xmlns:a16="http://schemas.microsoft.com/office/drawing/2014/main" val="503994674"/>
                    </a:ext>
                  </a:extLst>
                </a:gridCol>
                <a:gridCol w="216902">
                  <a:extLst>
                    <a:ext uri="{9D8B030D-6E8A-4147-A177-3AD203B41FA5}">
                      <a16:colId xmlns:a16="http://schemas.microsoft.com/office/drawing/2014/main" val="140943742"/>
                    </a:ext>
                  </a:extLst>
                </a:gridCol>
              </a:tblGrid>
              <a:tr h="575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Eco-organisme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Plafond de chiffre d’affaires*</a:t>
                      </a:r>
                      <a:endParaRPr lang="fr-FR" sz="1600" dirty="0">
                        <a:effectLst/>
                      </a:endParaRPr>
                    </a:p>
                  </a:txBody>
                  <a:tcPr marL="45731" marR="457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Montant minimum facturé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Modalités de calculs de l’éco-contribution en fonction de l’activité</a:t>
                      </a:r>
                      <a:endParaRPr lang="fr-FR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Déclarations et paiement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Simplicité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852070"/>
                  </a:ext>
                </a:extLst>
              </a:tr>
              <a:tr h="814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VALOBAT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2 millions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50 €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Métiers du métal-serrurerie :        0,01% x CA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Métiers du bois-menuiserie :         0,05% x CA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Autres :                                         0,07 x CA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Déclaration et facturation année N au 1</a:t>
                      </a:r>
                      <a:r>
                        <a:rPr lang="fr-FR" sz="1200" baseline="30000" dirty="0">
                          <a:effectLst/>
                        </a:rPr>
                        <a:t>er</a:t>
                      </a:r>
                      <a:r>
                        <a:rPr lang="fr-FR" sz="1200" dirty="0">
                          <a:effectLst/>
                        </a:rPr>
                        <a:t> trimestre année N+1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Oui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1269633"/>
                  </a:ext>
                </a:extLst>
              </a:tr>
              <a:tr h="57579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ECOMAISON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CA Inférieur à 100 K€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30 €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Forfait de 30 € pour toutes les entreprises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Déclaration annuelle année N en janvier année N+1 et paiement annuel mi- février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Oui pour les 2 méthodes mais limité à 1 million de CA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705034"/>
                  </a:ext>
                </a:extLst>
              </a:tr>
              <a:tr h="19848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CA compris entre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 100 K€ et 1 million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Barème au réel sur les ACHATS de produits / matériaux pour lesquels l’éco-participation n’a pas déjà été facturée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Ou bien 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Eco-contribution différenciée sur la « production vendue* » : 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Si fabrication de menuiseries : 0,04 %x CA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Si fabrication de produits métalliques : forfait 30€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8160634"/>
                  </a:ext>
                </a:extLst>
              </a:tr>
              <a:tr h="185260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CA compris entre</a:t>
                      </a:r>
                      <a:endParaRPr lang="fr-FR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 100 K€ et 1 million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Barème au réel sur les ACHATS de produits / matériaux pour lesquels l’éco-participation n’a pas déjà été facturée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Ou bien 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 Eco-contribution différenciée sur la « production vendue* » : 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Si fabrication de menuiseries : 0,04 x CA</a:t>
                      </a:r>
                      <a:endParaRPr lang="fr-FR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Si fabrication de produits métalliques : forfait 30€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84265274"/>
                  </a:ext>
                </a:extLst>
              </a:tr>
              <a:tr h="8280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VALDELIA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2 millions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Eco-contribution unique sur le poids de matériaux vendus** </a:t>
                      </a:r>
                      <a:endParaRPr lang="fr-FR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« (PV) en kg » : 0,05 € x PV </a:t>
                      </a:r>
                      <a:endParaRPr lang="fr-FR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Ou 0.60 € x unité de menuiserie vendue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Oui si fabrication de menuiserie seulement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700">
                          <a:effectLst/>
                        </a:rPr>
                        <a:t> </a:t>
                      </a:r>
                      <a:endParaRPr lang="fr-F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7568480"/>
                  </a:ext>
                </a:extLst>
              </a:tr>
              <a:tr h="323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ECOMINERO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effectLst/>
                        </a:rPr>
                        <a:t>Pas de producteurs répertoriés (l’</a:t>
                      </a:r>
                      <a:r>
                        <a:rPr lang="fr-FR" sz="1200" dirty="0" err="1">
                          <a:effectLst/>
                        </a:rPr>
                        <a:t>éco-contribution</a:t>
                      </a:r>
                      <a:r>
                        <a:rPr lang="fr-FR" sz="1200" dirty="0">
                          <a:effectLst/>
                        </a:rPr>
                        <a:t> sera présente sur les achats des composants : pierre, granulats, mortier…)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31" marR="45731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10981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99FEC30-530A-AD6D-E2FD-DA05F98E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8703" y="6550223"/>
            <a:ext cx="62807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*Chiffre d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affaires total de l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entreprise (fabrication et pose) ou seulement fabrication si possibilit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v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rification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**Production vendue PV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ligne comptable existante 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3EB5331-C6AC-A9C4-3644-746F352B5CFB}"/>
              </a:ext>
            </a:extLst>
          </p:cNvPr>
          <p:cNvSpPr txBox="1"/>
          <p:nvPr/>
        </p:nvSpPr>
        <p:spPr>
          <a:xfrm>
            <a:off x="1337186" y="0"/>
            <a:ext cx="97044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La CAPEB  a travaillé avec </a:t>
            </a:r>
            <a:r>
              <a:rPr lang="fr-FR" sz="1800" b="1" dirty="0" err="1"/>
              <a:t>Valobat</a:t>
            </a:r>
            <a:r>
              <a:rPr lang="fr-FR" sz="1800" b="1" dirty="0"/>
              <a:t> et Eco maison pour proposer des forfaits simplifiés en fonction du CA de l’année N-1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2557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FD991-00B1-3996-3A93-988D1341F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7622" y="329142"/>
            <a:ext cx="8911687" cy="789503"/>
          </a:xfrm>
        </p:spPr>
        <p:txBody>
          <a:bodyPr/>
          <a:lstStyle/>
          <a:p>
            <a:r>
              <a:rPr lang="fr-FR" dirty="0"/>
              <a:t>Le maillage des points de collecte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4BDF22-2489-4111-0EBB-2F2668BEA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8396" y="1215725"/>
            <a:ext cx="8915400" cy="1507811"/>
          </a:xfrm>
        </p:spPr>
        <p:txBody>
          <a:bodyPr>
            <a:normAutofit/>
          </a:bodyPr>
          <a:lstStyle/>
          <a:p>
            <a:r>
              <a:rPr lang="fr-FR" sz="2400" dirty="0"/>
              <a:t>10 km max entre la zone de production des déchets et un point de collecte (20km en zone rurale),</a:t>
            </a:r>
          </a:p>
          <a:p>
            <a:r>
              <a:rPr lang="fr-FR" sz="2400" dirty="0"/>
              <a:t>Cartographie en ligne : </a:t>
            </a:r>
            <a:r>
              <a:rPr lang="fr-FR" sz="2400" dirty="0">
                <a:hlinkClick r:id="rId2"/>
              </a:rPr>
              <a:t>https://oca-batiment.org/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C965C3-D3B3-B2D0-7C37-B34B0A200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582" y="2820616"/>
            <a:ext cx="6945028" cy="322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39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E326B-5D60-EA19-15E1-7917018A2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796" y="447130"/>
            <a:ext cx="8911687" cy="663916"/>
          </a:xfrm>
        </p:spPr>
        <p:txBody>
          <a:bodyPr/>
          <a:lstStyle/>
          <a:p>
            <a:r>
              <a:rPr lang="fr-FR" dirty="0"/>
              <a:t>Le dépôt des déchets :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E89868C-AF5D-9494-70CF-FECAEB9236C3}"/>
              </a:ext>
            </a:extLst>
          </p:cNvPr>
          <p:cNvSpPr txBox="1"/>
          <p:nvPr/>
        </p:nvSpPr>
        <p:spPr>
          <a:xfrm>
            <a:off x="1650846" y="1288026"/>
            <a:ext cx="102763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7362D"/>
                </a:solidFill>
                <a:latin typeface="Abadi" panose="020B0604020104020204" pitchFamily="34" charset="0"/>
              </a:rPr>
              <a:t>Les entreprises pourront aller déposer leurs déchets de bâtiment triés dans des installations qui auront conventionné avec un éco-organisme :</a:t>
            </a:r>
          </a:p>
          <a:p>
            <a:r>
              <a:rPr lang="fr-FR" dirty="0">
                <a:latin typeface="Abadi" panose="020B0604020104020204" pitchFamily="34" charset="0"/>
              </a:rPr>
              <a:t>	- déchèteries professionnelles </a:t>
            </a:r>
          </a:p>
          <a:p>
            <a:r>
              <a:rPr lang="fr-FR" dirty="0">
                <a:latin typeface="Abadi" panose="020B0604020104020204" pitchFamily="34" charset="0"/>
              </a:rPr>
              <a:t>	- déchèteries de collectivité qui acceptent les professionnels</a:t>
            </a:r>
          </a:p>
          <a:p>
            <a:r>
              <a:rPr lang="fr-FR" dirty="0">
                <a:latin typeface="Abadi" panose="020B0604020104020204" pitchFamily="34" charset="0"/>
              </a:rPr>
              <a:t>	- distributeurs, négoces</a:t>
            </a:r>
          </a:p>
          <a:p>
            <a:endParaRPr lang="fr-FR" dirty="0">
              <a:latin typeface="Abadi" panose="020B0604020104020204" pitchFamily="34" charset="0"/>
            </a:endParaRPr>
          </a:p>
          <a:p>
            <a:pPr algn="ctr"/>
            <a:r>
              <a:rPr lang="fr-FR" dirty="0">
                <a:highlight>
                  <a:srgbClr val="FFFF00"/>
                </a:highlight>
                <a:latin typeface="Abadi" panose="020B0604020104020204" pitchFamily="34" charset="0"/>
              </a:rPr>
              <a:t>Cela va se faire progressivement. Le maillage optimisé sera fonctionnel dans 3 ans.</a:t>
            </a:r>
          </a:p>
          <a:p>
            <a:endParaRPr lang="fr-FR" dirty="0">
              <a:latin typeface="Abadi" panose="020B0604020104020204" pitchFamily="34" charset="0"/>
            </a:endParaRPr>
          </a:p>
          <a:p>
            <a:r>
              <a:rPr lang="fr-FR" b="1" dirty="0">
                <a:solidFill>
                  <a:srgbClr val="C7362D"/>
                </a:solidFill>
                <a:latin typeface="Abadi" panose="020B0604020104020204" pitchFamily="34" charset="0"/>
              </a:rPr>
              <a:t>Les entreprises qui ont des bennes chez elles </a:t>
            </a:r>
            <a:r>
              <a:rPr lang="fr-FR" dirty="0">
                <a:latin typeface="Abadi" panose="020B0604020104020204" pitchFamily="34" charset="0"/>
              </a:rPr>
              <a:t>pourront aussi se faire collecter sans frais leurs déchets s’ils sont triés : les critères de faisabilité ne sont pas encore définis et seront sans doute variables en fonction des éco-organismes.  </a:t>
            </a:r>
          </a:p>
          <a:p>
            <a:endParaRPr lang="fr-FR" dirty="0">
              <a:latin typeface="Abadi" panose="020B0604020104020204" pitchFamily="34" charset="0"/>
            </a:endParaRPr>
          </a:p>
          <a:p>
            <a:r>
              <a:rPr lang="fr-FR" b="1" dirty="0">
                <a:solidFill>
                  <a:srgbClr val="C7362D"/>
                </a:solidFill>
                <a:latin typeface="Abadi" panose="020B0604020104020204" pitchFamily="34" charset="0"/>
              </a:rPr>
              <a:t>La collecte sur gros chantiers </a:t>
            </a:r>
            <a:r>
              <a:rPr lang="fr-FR" dirty="0">
                <a:latin typeface="Abadi" panose="020B0604020104020204" pitchFamily="34" charset="0"/>
              </a:rPr>
              <a:t>(plus de 50 m</a:t>
            </a:r>
            <a:r>
              <a:rPr lang="fr-FR" baseline="30000" dirty="0">
                <a:latin typeface="Abadi" panose="020B0604020104020204" pitchFamily="34" charset="0"/>
              </a:rPr>
              <a:t>3</a:t>
            </a:r>
            <a:r>
              <a:rPr lang="fr-FR" dirty="0">
                <a:latin typeface="Abadi" panose="020B0604020104020204" pitchFamily="34" charset="0"/>
              </a:rPr>
              <a:t> de déchets au total) sera aussi possible en 2024;</a:t>
            </a:r>
          </a:p>
          <a:p>
            <a:r>
              <a:rPr lang="fr-FR" dirty="0">
                <a:latin typeface="Abadi" panose="020B0604020104020204" pitchFamily="34" charset="0"/>
              </a:rPr>
              <a:t>les critères sont également à définir.</a:t>
            </a:r>
          </a:p>
          <a:p>
            <a:endParaRPr lang="fr-FR" dirty="0"/>
          </a:p>
          <a:p>
            <a:r>
              <a:rPr lang="fr-F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95686961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382</TotalTime>
  <Words>1058</Words>
  <Application>Microsoft Office PowerPoint</Application>
  <PresentationFormat>Grand écran</PresentationFormat>
  <Paragraphs>140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Abadi</vt:lpstr>
      <vt:lpstr>Arial</vt:lpstr>
      <vt:lpstr>Calibri</vt:lpstr>
      <vt:lpstr>Century Gothic</vt:lpstr>
      <vt:lpstr>Wingdings 3</vt:lpstr>
      <vt:lpstr>Brin</vt:lpstr>
      <vt:lpstr>La REP PMCB </vt:lpstr>
      <vt:lpstr>Qu’est-ce que la REP ? (Responsabilité élargie des producteurs)</vt:lpstr>
      <vt:lpstr>Que va financer la REP ?</vt:lpstr>
      <vt:lpstr>Qui va financer la REP ?</vt:lpstr>
      <vt:lpstr>Etes-vous metteur sur le marché ? </vt:lpstr>
      <vt:lpstr>Présentation PowerPoint</vt:lpstr>
      <vt:lpstr>Présentation PowerPoint</vt:lpstr>
      <vt:lpstr>Le maillage des points de collecte</vt:lpstr>
      <vt:lpstr>Le dépôt des déchets : </vt:lpstr>
      <vt:lpstr>L’éco contribution :</vt:lpstr>
      <vt:lpstr>En résumé : </vt:lpstr>
      <vt:lpstr>Pour en savoir plus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REP PMCB</dc:title>
  <dc:creator>Thierry BRICOLA</dc:creator>
  <cp:lastModifiedBy>Thierry BRICOLA</cp:lastModifiedBy>
  <cp:revision>12</cp:revision>
  <cp:lastPrinted>2023-06-27T07:56:58Z</cp:lastPrinted>
  <dcterms:created xsi:type="dcterms:W3CDTF">2023-05-10T09:33:28Z</dcterms:created>
  <dcterms:modified xsi:type="dcterms:W3CDTF">2023-06-27T08:43:08Z</dcterms:modified>
</cp:coreProperties>
</file>